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21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944515" cy="799202"/>
          </a:xfrm>
        </p:spPr>
        <p:txBody>
          <a:bodyPr>
            <a:normAutofit fontScale="90000"/>
          </a:bodyPr>
          <a:lstStyle/>
          <a:p>
            <a:br>
              <a:rPr lang="pt-BR" dirty="0"/>
            </a:br>
            <a:r>
              <a:rPr lang="pt-BR" dirty="0"/>
              <a:t> </a:t>
            </a:r>
            <a:r>
              <a:rPr lang="pt-BR" sz="3600" b="1" dirty="0"/>
              <a:t>RECREIO: ESPAÇO INCLUSIVO NO CONTEXTO ESCOLAR </a:t>
            </a:r>
            <a:endParaRPr lang="pt-BR" sz="36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7158" y="1818695"/>
            <a:ext cx="9834811" cy="2033215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31720" y="4114800"/>
            <a:ext cx="9620249" cy="2564296"/>
          </a:xfrm>
        </p:spPr>
        <p:txBody>
          <a:bodyPr/>
          <a:lstStyle/>
          <a:p>
            <a:pPr algn="r"/>
            <a:endParaRPr lang="pt-BR" dirty="0"/>
          </a:p>
          <a:p>
            <a:pPr algn="r"/>
            <a:endParaRPr lang="pt-BR" dirty="0"/>
          </a:p>
          <a:p>
            <a:pPr algn="r"/>
            <a:endParaRPr lang="pt-BR" dirty="0"/>
          </a:p>
          <a:p>
            <a:pPr algn="r"/>
            <a:endParaRPr lang="pt-BR" dirty="0"/>
          </a:p>
          <a:p>
            <a:pPr algn="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28143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94665"/>
          </a:xfrm>
        </p:spPr>
        <p:txBody>
          <a:bodyPr>
            <a:normAutofit fontScale="90000"/>
          </a:bodyPr>
          <a:lstStyle/>
          <a:p>
            <a:r>
              <a:rPr lang="pt-BR" dirty="0"/>
              <a:t>Primeiros resultados: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41412" y="1245704"/>
            <a:ext cx="9905999" cy="5327374"/>
          </a:xfrm>
        </p:spPr>
        <p:txBody>
          <a:bodyPr>
            <a:normAutofit fontScale="92500"/>
          </a:bodyPr>
          <a:lstStyle/>
          <a:p>
            <a:pPr algn="just"/>
            <a:r>
              <a:rPr lang="pt-BR" sz="3600" dirty="0"/>
              <a:t>Após o primeiro semestre de desenvolvimento das ações iniciais do projeto se percebeu resultados positivos no processo formativo dos sujeitos, em âmbito acadêmico e pessoal, favorecendo o exercício da cidadania e promovendo a qualificação nas relações dos sujeitos conforme reflexão de Silva (2010). Percebeu-se </a:t>
            </a:r>
            <a:r>
              <a:rPr lang="pt-BR" sz="3600" dirty="0">
                <a:solidFill>
                  <a:srgbClr val="FFC000"/>
                </a:solidFill>
              </a:rPr>
              <a:t>a escola como um ambiente de construção de identidade com solidariedade e de equidade nos direitos comuns. 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75938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81412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41412" y="1404730"/>
            <a:ext cx="9905999" cy="4386471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t-BR" sz="3600" dirty="0"/>
              <a:t>Ressalta-se que as contribuições para o desenvolvimento do público alvo da Educação Especial se deram de maneira diferente para os demais, sendo que os primeiros passaram a se apropriar de espaços e recursos antes inacessíveis por falta de adequações necessárias às suas peculiaridades e, quanto aos demais, percebeu-se um crescimento pessoal em solidariedade e </a:t>
            </a:r>
            <a:r>
              <a:rPr lang="pt-BR" sz="4200" dirty="0"/>
              <a:t>reconhecimento da capacidade de todos em divertirem-se, oras auxiliando, oras sendo auxiliado, explorando os bens comuns.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50014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34421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41412" y="1272209"/>
            <a:ext cx="9905999" cy="4518992"/>
          </a:xfrm>
        </p:spPr>
        <p:txBody>
          <a:bodyPr>
            <a:noAutofit/>
          </a:bodyPr>
          <a:lstStyle/>
          <a:p>
            <a:pPr algn="just"/>
            <a:r>
              <a:rPr lang="pt-BR" sz="3600" dirty="0"/>
              <a:t>Acredita-se que a visibilidade da qualidade interativa em atividades semelhantes, acrescidas de acessibilidade para ampliar </a:t>
            </a:r>
            <a:r>
              <a:rPr lang="pt-BR" sz="3600" dirty="0">
                <a:solidFill>
                  <a:schemeClr val="accent2"/>
                </a:solidFill>
              </a:rPr>
              <a:t>a funcionalidade daqueles que desta necessitam, torna-os iguais em direitos e minimizou os tabus sociais de incapacidade.</a:t>
            </a:r>
            <a:r>
              <a:rPr lang="pt-BR" sz="3600" dirty="0"/>
              <a:t> Todos passam a desfrutar ludicamente dos bens, espaços e relações sociais no espaço escolar, inerentes à infância. </a:t>
            </a:r>
          </a:p>
        </p:txBody>
      </p:sp>
    </p:spTree>
    <p:extLst>
      <p:ext uri="{BB962C8B-B14F-4D97-AF65-F5344CB8AC3E}">
        <p14:creationId xmlns:p14="http://schemas.microsoft.com/office/powerpoint/2010/main" val="635787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68160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41412" y="1351722"/>
            <a:ext cx="9905999" cy="4439479"/>
          </a:xfrm>
        </p:spPr>
        <p:txBody>
          <a:bodyPr>
            <a:noAutofit/>
          </a:bodyPr>
          <a:lstStyle/>
          <a:p>
            <a:pPr algn="just"/>
            <a:r>
              <a:rPr lang="pt-BR" sz="2800" dirty="0"/>
              <a:t>A continuidade deste projeto, ao incluir estudantes dos anos finais e ensino médio, exigiu uma reorganização no planejamento, pois se percebeu que mesmo aqueles que haviam sido colaboradores no ano anterior, que cursaram o 5° ano em 2015, ao passarem para os anos finais apresentaram um distanciamento quanto a adesão espontânea. Ao perceber esta modificação no comportamento das turmas, passou-se a dialogar e levantar alternativas de participação, a ideia é de implantar grupos de cooperação gradativamente durante o ano letivo. </a:t>
            </a:r>
          </a:p>
        </p:txBody>
      </p:sp>
    </p:spTree>
    <p:extLst>
      <p:ext uri="{BB962C8B-B14F-4D97-AF65-F5344CB8AC3E}">
        <p14:creationId xmlns:p14="http://schemas.microsoft.com/office/powerpoint/2010/main" val="3597846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34421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41412" y="1285461"/>
            <a:ext cx="9905999" cy="4505740"/>
          </a:xfrm>
        </p:spPr>
        <p:txBody>
          <a:bodyPr>
            <a:normAutofit/>
          </a:bodyPr>
          <a:lstStyle/>
          <a:p>
            <a:pPr algn="just"/>
            <a:r>
              <a:rPr lang="pt-BR" sz="3600" dirty="0"/>
              <a:t>A divulgação do projeto é constante e permanente com </a:t>
            </a:r>
            <a:r>
              <a:rPr lang="pt-BR" sz="3600" dirty="0">
                <a:solidFill>
                  <a:schemeClr val="accent2"/>
                </a:solidFill>
              </a:rPr>
              <a:t>a intencionalidade de conquistar outros estudantes às atividades, construindo assim uma cultura de inclusão e naturalização das diferenças como evento comum e prazeroso. </a:t>
            </a:r>
          </a:p>
        </p:txBody>
      </p:sp>
    </p:spTree>
    <p:extLst>
      <p:ext uri="{BB962C8B-B14F-4D97-AF65-F5344CB8AC3E}">
        <p14:creationId xmlns:p14="http://schemas.microsoft.com/office/powerpoint/2010/main" val="612218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172278"/>
            <a:ext cx="9905998" cy="503583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41412" y="675862"/>
            <a:ext cx="9905999" cy="5115340"/>
          </a:xfrm>
        </p:spPr>
        <p:txBody>
          <a:bodyPr>
            <a:noAutofit/>
          </a:bodyPr>
          <a:lstStyle/>
          <a:p>
            <a:pPr algn="just"/>
            <a:r>
              <a:rPr lang="pt-BR" sz="3200" dirty="0"/>
              <a:t>Para finalizar, os resultados de pesquisa, na fase inicial do projeto servirá como base para a formação continuada como curso de extensão para os bolsistas que atuam no colégio de Aplicação e profissionais da educação interessados no tema. </a:t>
            </a:r>
            <a:r>
              <a:rPr lang="pt-BR" sz="3200" dirty="0">
                <a:solidFill>
                  <a:srgbClr val="FFC000"/>
                </a:solidFill>
              </a:rPr>
              <a:t>Quanto mais tornamos públicas as ações inclusivas, mais se produz conhecimento e desmistifica-se o modelo centrado na deficiência como incapacidade, abrindo horizontes para a visibilidade do modelo social da deficiência. </a:t>
            </a:r>
          </a:p>
        </p:txBody>
      </p:sp>
    </p:spTree>
    <p:extLst>
      <p:ext uri="{BB962C8B-B14F-4D97-AF65-F5344CB8AC3E}">
        <p14:creationId xmlns:p14="http://schemas.microsoft.com/office/powerpoint/2010/main" val="26448067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Circuito</Template>
  <TotalTime>82</TotalTime>
  <Words>399</Words>
  <Application>Microsoft Office PowerPoint</Application>
  <PresentationFormat>Widescreen</PresentationFormat>
  <Paragraphs>11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Tw Cen MT</vt:lpstr>
      <vt:lpstr>Circuito</vt:lpstr>
      <vt:lpstr>  RECREIO: ESPAÇO INCLUSIVO NO CONTEXTO ESCOLAR </vt:lpstr>
      <vt:lpstr>Primeiros resultados: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RECREIO: ESPAÇO INCLUSIVO NO CONTEXTO ESCOLAR</dc:title>
  <dc:creator>Eloisa Barcellos UFSC</dc:creator>
  <cp:lastModifiedBy>Eloisa Barcellos UFSC</cp:lastModifiedBy>
  <cp:revision>7</cp:revision>
  <dcterms:created xsi:type="dcterms:W3CDTF">2017-04-05T22:33:14Z</dcterms:created>
  <dcterms:modified xsi:type="dcterms:W3CDTF">2017-04-09T23:04:18Z</dcterms:modified>
</cp:coreProperties>
</file>